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5"/>
  </p:notesMasterIdLst>
  <p:sldIdLst>
    <p:sldId id="256" r:id="rId2"/>
    <p:sldId id="885" r:id="rId3"/>
    <p:sldId id="1007" r:id="rId4"/>
    <p:sldId id="1016" r:id="rId5"/>
    <p:sldId id="999" r:id="rId6"/>
    <p:sldId id="1004" r:id="rId7"/>
    <p:sldId id="1002" r:id="rId8"/>
    <p:sldId id="1005" r:id="rId9"/>
    <p:sldId id="1006" r:id="rId10"/>
    <p:sldId id="1000" r:id="rId11"/>
    <p:sldId id="1008" r:id="rId12"/>
    <p:sldId id="963" r:id="rId13"/>
    <p:sldId id="1003" r:id="rId14"/>
    <p:sldId id="1009" r:id="rId15"/>
    <p:sldId id="1010" r:id="rId16"/>
    <p:sldId id="1011" r:id="rId17"/>
    <p:sldId id="1012" r:id="rId18"/>
    <p:sldId id="1013" r:id="rId19"/>
    <p:sldId id="1017" r:id="rId20"/>
    <p:sldId id="1018" r:id="rId21"/>
    <p:sldId id="1014" r:id="rId22"/>
    <p:sldId id="1015" r:id="rId23"/>
    <p:sldId id="1019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/>
    <p:restoredTop sz="94694"/>
  </p:normalViewPr>
  <p:slideViewPr>
    <p:cSldViewPr snapToGrid="0" snapToObjects="1">
      <p:cViewPr varScale="1">
        <p:scale>
          <a:sx n="119" d="100"/>
          <a:sy n="119" d="100"/>
        </p:scale>
        <p:origin x="5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70EEA-7DD4-E54D-A488-8D857649E2BB}" type="datetimeFigureOut">
              <a:rPr lang="en-US" smtClean="0"/>
              <a:t>9/15/23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68E35-0D96-CD41-B929-ED19182DC3C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3465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8065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02156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91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640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71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0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248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842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39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3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9/15/23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29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9/15/23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064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7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hyperlink" Target="https://github.com/trilinos/Trilinos/wiki/Productivity---Initiative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13" Type="http://schemas.openxmlformats.org/officeDocument/2006/relationships/image" Target="../media/image22.jpg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12" Type="http://schemas.openxmlformats.org/officeDocument/2006/relationships/image" Target="../media/image21.jp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tiff"/><Relationship Id="rId11" Type="http://schemas.openxmlformats.org/officeDocument/2006/relationships/image" Target="../media/image20.jpeg"/><Relationship Id="rId5" Type="http://schemas.openxmlformats.org/officeDocument/2006/relationships/image" Target="../media/image14.tiff"/><Relationship Id="rId10" Type="http://schemas.openxmlformats.org/officeDocument/2006/relationships/image" Target="../media/image19.tiff"/><Relationship Id="rId4" Type="http://schemas.openxmlformats.org/officeDocument/2006/relationships/image" Target="../media/image13.tiff"/><Relationship Id="rId9" Type="http://schemas.openxmlformats.org/officeDocument/2006/relationships/image" Target="../media/image18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hyperlink" Target="https://www.linkedin.com/feed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llegeville" TargetMode="External"/><Relationship Id="rId3" Type="http://schemas.openxmlformats.org/officeDocument/2006/relationships/image" Target="../media/image24.tiff"/><Relationship Id="rId7" Type="http://schemas.openxmlformats.org/officeDocument/2006/relationships/hyperlink" Target="https://betterscientificsoftware.github.io/" TargetMode="External"/><Relationship Id="rId12" Type="http://schemas.openxmlformats.org/officeDocument/2006/relationships/hyperlink" Target="https://collegeville.github.io/Workshop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herou" TargetMode="External"/><Relationship Id="rId11" Type="http://schemas.openxmlformats.org/officeDocument/2006/relationships/hyperlink" Target="https://github.com/Collegeville/Workshops" TargetMode="External"/><Relationship Id="rId5" Type="http://schemas.openxmlformats.org/officeDocument/2006/relationships/hyperlink" Target="https://maherou.github.io/" TargetMode="External"/><Relationship Id="rId10" Type="http://schemas.openxmlformats.org/officeDocument/2006/relationships/hyperlink" Target="https://github.com/Collegeville/Labora/blob/master/TeamPolicy.md" TargetMode="External"/><Relationship Id="rId4" Type="http://schemas.openxmlformats.org/officeDocument/2006/relationships/hyperlink" Target="https://www.markdownguide.org/cheat-sheet/" TargetMode="External"/><Relationship Id="rId9" Type="http://schemas.openxmlformats.org/officeDocument/2006/relationships/hyperlink" Target="https://github.com/Collegeville/Labora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04MQXyLo/personal-work-task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D32FD-49D9-4647-BF45-287609468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2BDF8-8453-894E-9362-0F25746D2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 Better Professional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484DC-B488-A645-A2AD-D87DFAA35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Michael A Heroux</a:t>
            </a:r>
          </a:p>
        </p:txBody>
      </p:sp>
    </p:spTree>
    <p:extLst>
      <p:ext uri="{BB962C8B-B14F-4D97-AF65-F5344CB8AC3E}">
        <p14:creationId xmlns:p14="http://schemas.microsoft.com/office/powerpoint/2010/main" val="245146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531" y="245029"/>
            <a:ext cx="10058400" cy="1371600"/>
          </a:xfrm>
        </p:spPr>
        <p:txBody>
          <a:bodyPr/>
          <a:lstStyle/>
          <a:p>
            <a:r>
              <a:rPr lang="en-US" b="0" dirty="0"/>
              <a:t>Time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72400" cy="4800600"/>
          </a:xfrm>
        </p:spPr>
        <p:txBody>
          <a:bodyPr/>
          <a:lstStyle/>
          <a:p>
            <a:pPr marL="171450" indent="0">
              <a:buNone/>
            </a:pPr>
            <a:r>
              <a:rPr lang="en-US" b="0" dirty="0"/>
              <a:t>Kanban assists you with these principles:</a:t>
            </a:r>
          </a:p>
          <a:p>
            <a:r>
              <a:rPr lang="en-US" b="0" dirty="0"/>
              <a:t>Commit some time to Important but not Urgent.</a:t>
            </a:r>
          </a:p>
          <a:p>
            <a:r>
              <a:rPr lang="en-US" b="0" dirty="0"/>
              <a:t>Be done-done.</a:t>
            </a:r>
          </a:p>
          <a:p>
            <a:r>
              <a:rPr lang="en-US" b="0" dirty="0"/>
              <a:t>Leave breadcrumbs.</a:t>
            </a:r>
          </a:p>
          <a:p>
            <a:r>
              <a:rPr lang="en-US" b="0" dirty="0"/>
              <a:t>Complementary multi-tasking.</a:t>
            </a:r>
          </a:p>
          <a:p>
            <a:r>
              <a:rPr lang="en-US" b="0" dirty="0"/>
              <a:t>Leave slack in your schedule.</a:t>
            </a:r>
          </a:p>
          <a:p>
            <a:pPr marL="171450" indent="0">
              <a:buNone/>
            </a:pPr>
            <a:endParaRPr lang="en-US" b="0" dirty="0"/>
          </a:p>
          <a:p>
            <a:pPr marL="171450" indent="0">
              <a:buNone/>
            </a:pPr>
            <a:r>
              <a:rPr lang="en-US" b="0" dirty="0"/>
              <a:t>Not this one:</a:t>
            </a:r>
          </a:p>
          <a:p>
            <a:r>
              <a:rPr lang="en-US" b="0" dirty="0"/>
              <a:t>Work with synergistic people.</a:t>
            </a:r>
          </a:p>
        </p:txBody>
      </p:sp>
    </p:spTree>
    <p:extLst>
      <p:ext uri="{BB962C8B-B14F-4D97-AF65-F5344CB8AC3E}">
        <p14:creationId xmlns:p14="http://schemas.microsoft.com/office/powerpoint/2010/main" val="79221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713" y="254968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72400" cy="4800600"/>
          </a:xfrm>
        </p:spPr>
        <p:txBody>
          <a:bodyPr/>
          <a:lstStyle/>
          <a:p>
            <a:r>
              <a:rPr lang="en-US" b="0" dirty="0"/>
              <a:t>Junior community members: </a:t>
            </a:r>
          </a:p>
          <a:p>
            <a:pPr lvl="1"/>
            <a:r>
              <a:rPr lang="en-US" b="0" dirty="0"/>
              <a:t>Less control over task.</a:t>
            </a:r>
          </a:p>
          <a:p>
            <a:pPr lvl="1"/>
            <a:r>
              <a:rPr lang="en-US" b="0" dirty="0"/>
              <a:t>Given by supervisor.</a:t>
            </a:r>
          </a:p>
          <a:p>
            <a:r>
              <a:rPr lang="en-US" b="0" dirty="0"/>
              <a:t>In Progress column: Protects you.</a:t>
            </a:r>
          </a:p>
          <a:p>
            <a:pPr lvl="1"/>
            <a:r>
              <a:rPr lang="en-US" b="0" dirty="0"/>
              <a:t>If asked to take on another task, respond:</a:t>
            </a:r>
          </a:p>
          <a:p>
            <a:pPr lvl="2"/>
            <a:r>
              <a:rPr lang="en-US" b="0" dirty="0"/>
              <a:t>Is this important enough to become less efficient?</a:t>
            </a:r>
          </a:p>
          <a:p>
            <a:pPr lvl="2"/>
            <a:r>
              <a:rPr lang="en-US" b="0" dirty="0"/>
              <a:t>Sometimes it is.</a:t>
            </a:r>
          </a:p>
        </p:txBody>
      </p:sp>
    </p:spTree>
    <p:extLst>
      <p:ext uri="{BB962C8B-B14F-4D97-AF65-F5344CB8AC3E}">
        <p14:creationId xmlns:p14="http://schemas.microsoft.com/office/powerpoint/2010/main" val="133616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09700" y="409575"/>
            <a:ext cx="8686800" cy="6826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(Personal) Productivity++ Initiative</a:t>
            </a:r>
            <a:br>
              <a:rPr lang="en-US" sz="3600" dirty="0"/>
            </a:br>
            <a:r>
              <a:rPr lang="en-US" sz="2400" dirty="0"/>
              <a:t>Ask: </a:t>
            </a:r>
            <a:r>
              <a:rPr lang="en-US" sz="2400" i="1" dirty="0"/>
              <a:t>Is My Work _______ 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07613" y="5908041"/>
            <a:ext cx="84559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defTabSz="409575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/>
                <a:sym typeface="Helvetica Light" charset="0"/>
                <a:hlinkClick r:id="rId2"/>
              </a:rPr>
              <a:t>https://github.com/trilinos/Trilinos/wiki/Productivity---Initiative</a:t>
            </a:r>
            <a:r>
              <a:rPr lang="en-US" sz="2400" dirty="0">
                <a:solidFill>
                  <a:srgbClr val="000000"/>
                </a:solidFill>
                <a:latin typeface="Arial"/>
                <a:sym typeface="Helvetica Light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1DA51-13C7-6942-B3B9-EF7A54AC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54" y="1273628"/>
            <a:ext cx="7543801" cy="43107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312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2612796" y="5968218"/>
            <a:ext cx="5816600" cy="365760"/>
          </a:xfrm>
        </p:spPr>
        <p:txBody>
          <a:bodyPr/>
          <a:lstStyle/>
          <a:p>
            <a:pPr>
              <a:defRPr/>
            </a:pPr>
            <a:fld id="{2E01D2C8-50A5-0046-921C-B4599C136B2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033" y="-905022"/>
            <a:ext cx="3810000" cy="381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36" y="0"/>
            <a:ext cx="3810000" cy="381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236" y="2598590"/>
            <a:ext cx="3810000" cy="381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436" y="4313884"/>
            <a:ext cx="3810000" cy="381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623" y="1344862"/>
            <a:ext cx="3810000" cy="381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746" y="1250803"/>
            <a:ext cx="38100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823" y="3025877"/>
            <a:ext cx="3810000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996" y="4886178"/>
            <a:ext cx="381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05909" y="50585"/>
            <a:ext cx="2460087" cy="15703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/>
              <a:t>Complementary Multi-tasking.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059" y="29209"/>
            <a:ext cx="1674055" cy="1674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7CFC43-0605-524E-B622-42A4B465F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7790"/>
            <a:ext cx="2507530" cy="382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8281F-563B-3541-8309-7589707251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399" y="3685881"/>
            <a:ext cx="3199836" cy="3199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58D30-A939-4348-A8C1-A4D0042E2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556" y="707709"/>
            <a:ext cx="1841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4026" y="1855788"/>
            <a:ext cx="8761413" cy="1085850"/>
          </a:xfrm>
          <a:noFill/>
        </p:spPr>
        <p:txBody>
          <a:bodyPr/>
          <a:lstStyle/>
          <a:p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Your Digital Presence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183152"/>
            <a:ext cx="9144000" cy="2804899"/>
          </a:xfrm>
          <a:noFill/>
        </p:spPr>
        <p:txBody>
          <a:bodyPr/>
          <a:lstStyle/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Michael A. Heroux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Scientist in Residence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Department of Computer Science</a:t>
            </a:r>
          </a:p>
          <a:p>
            <a:pPr marL="342900" indent="-171450"/>
            <a:endParaRPr lang="en-US" dirty="0">
              <a:solidFill>
                <a:schemeClr val="tx1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2464095" y="6047521"/>
            <a:ext cx="693420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SzTx/>
            </a:pPr>
            <a:r>
              <a:rPr lang="en-US" sz="900" dirty="0">
                <a:latin typeface="Helvetica" pitchFamily="-107" charset="0"/>
              </a:rPr>
              <a:t>Sandia National Laboratories is a multi-program laboratory operated by Sandia Corporation, a wholly owned subsidiary of Lockheed Martin company, for the U.S. Department of Energy’s National Nuclear Security Administration under contract DE-AC04-94AL85000. </a:t>
            </a:r>
          </a:p>
        </p:txBody>
      </p:sp>
    </p:spTree>
    <p:extLst>
      <p:ext uri="{BB962C8B-B14F-4D97-AF65-F5344CB8AC3E}">
        <p14:creationId xmlns:p14="http://schemas.microsoft.com/office/powerpoint/2010/main" val="234615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0824-7103-3B45-8783-EC1EC0E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Platforms for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1F4D-2192-C449-9EC6-A9EC56CD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REMINDER: Free digital platforms are:</a:t>
            </a:r>
          </a:p>
          <a:p>
            <a:pPr lvl="1"/>
            <a:r>
              <a:rPr lang="en-US" dirty="0"/>
              <a:t>Free as in no out-of-pocket expense, or ”freemium” (pay for some features).</a:t>
            </a:r>
          </a:p>
          <a:p>
            <a:pPr lvl="1"/>
            <a:r>
              <a:rPr lang="en-US" dirty="0"/>
              <a:t>NOT free as no-cost: </a:t>
            </a:r>
          </a:p>
          <a:p>
            <a:pPr lvl="2"/>
            <a:r>
              <a:rPr lang="en-US" dirty="0"/>
              <a:t>Your information (usually anonymized) is mined and used.</a:t>
            </a:r>
          </a:p>
          <a:p>
            <a:pPr lvl="2"/>
            <a:r>
              <a:rPr lang="en-US" dirty="0"/>
              <a:t>When paired with other information outside the system, can quickly and uniquely identify you.</a:t>
            </a:r>
          </a:p>
          <a:p>
            <a:r>
              <a:rPr lang="en-US" dirty="0"/>
              <a:t>Takeaway: Be careful what you share, or if you share at all.</a:t>
            </a:r>
          </a:p>
          <a:p>
            <a:r>
              <a:rPr lang="en-US" dirty="0"/>
              <a:t>Having said that:</a:t>
            </a:r>
          </a:p>
          <a:p>
            <a:pPr lvl="1"/>
            <a:r>
              <a:rPr lang="en-US" dirty="0"/>
              <a:t>These platforms are useful for making others aware of you, your projects.</a:t>
            </a:r>
          </a:p>
          <a:p>
            <a:pPr lvl="1"/>
            <a:r>
              <a:rPr lang="en-US" dirty="0"/>
              <a:t>They are indispensable for distributed collaboration.  Just be careful with sharing scope.</a:t>
            </a:r>
          </a:p>
        </p:txBody>
      </p:sp>
    </p:spTree>
    <p:extLst>
      <p:ext uri="{BB962C8B-B14F-4D97-AF65-F5344CB8AC3E}">
        <p14:creationId xmlns:p14="http://schemas.microsoft.com/office/powerpoint/2010/main" val="213488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A883-4B82-CF41-8FB1-941A108F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LinkedIn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A38DB-D63E-FE42-8B38-1B3078058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52" y="2843097"/>
            <a:ext cx="3019646" cy="22694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F6434-8D21-5640-82D2-91644E808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65" y="3016576"/>
            <a:ext cx="6488035" cy="3018463"/>
          </a:xfrm>
        </p:spPr>
        <p:txBody>
          <a:bodyPr>
            <a:normAutofit/>
          </a:bodyPr>
          <a:lstStyle/>
          <a:p>
            <a:r>
              <a:rPr lang="en-US" dirty="0"/>
              <a:t>Professional Networking Site.</a:t>
            </a:r>
          </a:p>
          <a:p>
            <a:r>
              <a:rPr lang="en-US" dirty="0"/>
              <a:t>Owned by Microsoft.</a:t>
            </a:r>
          </a:p>
          <a:p>
            <a:r>
              <a:rPr lang="en-US" dirty="0"/>
              <a:t>Used for professional news, recruiting, community stature.</a:t>
            </a:r>
          </a:p>
          <a:p>
            <a:r>
              <a:rPr lang="en-US" dirty="0"/>
              <a:t>Skills and Endorsements.</a:t>
            </a:r>
          </a:p>
          <a:p>
            <a:r>
              <a:rPr lang="en-US" dirty="0"/>
              <a:t>A professional version of FaceBook.</a:t>
            </a:r>
          </a:p>
        </p:txBody>
      </p:sp>
    </p:spTree>
    <p:extLst>
      <p:ext uri="{BB962C8B-B14F-4D97-AF65-F5344CB8AC3E}">
        <p14:creationId xmlns:p14="http://schemas.microsoft.com/office/powerpoint/2010/main" val="285771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2E39-BBDB-CF48-B916-1E539E92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A097-9C02-074A-8454-113096A5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5" y="2420851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6279-23BB-3E4B-91AB-42F4C3DB6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18" y="509048"/>
            <a:ext cx="8459063" cy="57063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GitHub is an information management and collaboration platform.</a:t>
            </a:r>
          </a:p>
          <a:p>
            <a:r>
              <a:rPr lang="en-US" dirty="0"/>
              <a:t>It is useful for software projects (you know this) and much more (you may not know this).</a:t>
            </a:r>
          </a:p>
          <a:p>
            <a:r>
              <a:rPr lang="en-US" dirty="0"/>
              <a:t>Formatted documents: Markdown - </a:t>
            </a:r>
            <a:r>
              <a:rPr lang="en-US" dirty="0">
                <a:hlinkClick r:id="rId4"/>
              </a:rPr>
              <a:t>https://www.markdownguide.org/cheat-sheet/</a:t>
            </a:r>
            <a:r>
              <a:rPr lang="en-US" dirty="0"/>
              <a:t> </a:t>
            </a:r>
          </a:p>
          <a:p>
            <a:r>
              <a:rPr lang="en-US" dirty="0"/>
              <a:t>Types of organizations:</a:t>
            </a:r>
          </a:p>
          <a:p>
            <a:pPr lvl="1"/>
            <a:r>
              <a:rPr lang="en-US" dirty="0"/>
              <a:t>You (your GitHub ID): </a:t>
            </a:r>
          </a:p>
          <a:p>
            <a:pPr lvl="2"/>
            <a:r>
              <a:rPr lang="en-US" dirty="0"/>
              <a:t>maherou – mine ($4/month)</a:t>
            </a:r>
          </a:p>
          <a:p>
            <a:pPr lvl="2"/>
            <a:r>
              <a:rPr lang="en-US" dirty="0">
                <a:hlinkClick r:id="rId5"/>
              </a:rPr>
              <a:t>https://maherou.github.io</a:t>
            </a:r>
            <a:r>
              <a:rPr lang="en-US" dirty="0"/>
              <a:t> – My website</a:t>
            </a:r>
          </a:p>
          <a:p>
            <a:pPr lvl="2"/>
            <a:r>
              <a:rPr lang="en-US" dirty="0">
                <a:hlinkClick r:id="rId6"/>
              </a:rPr>
              <a:t>https://github.com/maherou</a:t>
            </a:r>
            <a:r>
              <a:rPr lang="en-US" dirty="0"/>
              <a:t> – Uses a newer GitHub profile repo – Enables configurable README.md</a:t>
            </a:r>
          </a:p>
          <a:p>
            <a:pPr lvl="1"/>
            <a:r>
              <a:rPr lang="en-US" dirty="0"/>
              <a:t>Others:</a:t>
            </a:r>
          </a:p>
          <a:p>
            <a:pPr lvl="2"/>
            <a:r>
              <a:rPr lang="en-US" dirty="0"/>
              <a:t>BetterScientificSoftware: Org for advancing, well, better scientific software.</a:t>
            </a:r>
          </a:p>
          <a:p>
            <a:pPr lvl="3"/>
            <a:r>
              <a:rPr lang="en-US" dirty="0"/>
              <a:t>Multiple repos: PSIP-Tools, Trust-Tools.</a:t>
            </a:r>
          </a:p>
          <a:p>
            <a:pPr lvl="3"/>
            <a:r>
              <a:rPr lang="en-US" dirty="0"/>
              <a:t>Special repo: </a:t>
            </a:r>
            <a:r>
              <a:rPr lang="en-US" dirty="0">
                <a:hlinkClick r:id="rId7"/>
              </a:rPr>
              <a:t>https://betterscientificsoftware.github.io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Collegeville: Educational org</a:t>
            </a:r>
          </a:p>
          <a:p>
            <a:pPr lvl="3"/>
            <a:r>
              <a:rPr lang="en-US" dirty="0">
                <a:hlinkClick r:id="rId8"/>
              </a:rPr>
              <a:t>https://github.com/Collegeville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Research student repos.</a:t>
            </a:r>
          </a:p>
          <a:p>
            <a:pPr lvl="3"/>
            <a:r>
              <a:rPr lang="en-US" dirty="0"/>
              <a:t>Project repos.</a:t>
            </a:r>
          </a:p>
          <a:p>
            <a:pPr lvl="3"/>
            <a:r>
              <a:rPr lang="en-US" dirty="0"/>
              <a:t>Issues-only repo: </a:t>
            </a:r>
            <a:r>
              <a:rPr lang="en-US" dirty="0">
                <a:hlinkClick r:id="rId9"/>
              </a:rPr>
              <a:t>https://github.com/Collegeville/Labora</a:t>
            </a:r>
            <a:r>
              <a:rPr lang="en-US" dirty="0"/>
              <a:t>  </a:t>
            </a:r>
          </a:p>
          <a:p>
            <a:pPr lvl="3"/>
            <a:r>
              <a:rPr lang="en-US" dirty="0"/>
              <a:t>Team policy: </a:t>
            </a:r>
            <a:r>
              <a:rPr lang="en-US" dirty="0">
                <a:hlinkClick r:id="rId10"/>
              </a:rPr>
              <a:t>https://github.com/Collegeville/Labora/blob/master/TeamPolicy.md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Workshop repos: </a:t>
            </a:r>
            <a:r>
              <a:rPr lang="en-US" dirty="0">
                <a:hlinkClick r:id="rId11"/>
              </a:rPr>
              <a:t>https://github.com/Collegeville/Workshops</a:t>
            </a:r>
            <a:endParaRPr lang="en-US" dirty="0"/>
          </a:p>
          <a:p>
            <a:pPr lvl="3"/>
            <a:r>
              <a:rPr lang="en-US" dirty="0"/>
              <a:t>Generated website: </a:t>
            </a:r>
            <a:r>
              <a:rPr lang="en-US" dirty="0">
                <a:hlinkClick r:id="rId12"/>
              </a:rPr>
              <a:t>https://collegeville.github.io/Workshops/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47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B932-12A5-6045-AAB1-9A93A5B1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5195-5743-AA48-8BCC-E871C9A7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is precious: Manage it well, even in this early phase of your life.</a:t>
            </a:r>
          </a:p>
          <a:p>
            <a:r>
              <a:rPr lang="en-US" dirty="0"/>
              <a:t>Structure your life so you are effective (character) and efficient (competent).</a:t>
            </a:r>
          </a:p>
          <a:p>
            <a:r>
              <a:rPr lang="en-US" dirty="0"/>
              <a:t>Always improve: Build habits so learning is naturally part of your life.</a:t>
            </a:r>
          </a:p>
          <a:p>
            <a:r>
              <a:rPr lang="en-US" dirty="0"/>
              <a:t>Seek diverse content: Needed for big picture thinking.</a:t>
            </a:r>
          </a:p>
          <a:p>
            <a:r>
              <a:rPr lang="en-US" dirty="0"/>
              <a:t>Establish (or not) your online presence.</a:t>
            </a:r>
          </a:p>
        </p:txBody>
      </p:sp>
    </p:spTree>
    <p:extLst>
      <p:ext uri="{BB962C8B-B14F-4D97-AF65-F5344CB8AC3E}">
        <p14:creationId xmlns:p14="http://schemas.microsoft.com/office/powerpoint/2010/main" val="1510477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personal note taking system</a:t>
            </a:r>
          </a:p>
          <a:p>
            <a:r>
              <a:rPr lang="en-US" dirty="0"/>
              <a:t>How will you capture ideas that emerge in real time?</a:t>
            </a:r>
          </a:p>
          <a:p>
            <a:r>
              <a:rPr lang="en-US" dirty="0"/>
              <a:t>How can you capture visual and text content?</a:t>
            </a:r>
          </a:p>
        </p:txBody>
      </p:sp>
    </p:spTree>
    <p:extLst>
      <p:ext uri="{BB962C8B-B14F-4D97-AF65-F5344CB8AC3E}">
        <p14:creationId xmlns:p14="http://schemas.microsoft.com/office/powerpoint/2010/main" val="82061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4026" y="1855788"/>
            <a:ext cx="8761413" cy="1085850"/>
          </a:xfrm>
          <a:noFill/>
        </p:spPr>
        <p:txBody>
          <a:bodyPr/>
          <a:lstStyle/>
          <a:p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Some Thoughts on Time Management</a:t>
            </a:r>
            <a:br>
              <a:rPr lang="en-US" sz="2600" dirty="0">
                <a:ea typeface="ＭＳ Ｐゴシック" pitchFamily="-107" charset="-128"/>
                <a:cs typeface="ＭＳ Ｐゴシック" pitchFamily="-107" charset="-128"/>
              </a:rPr>
            </a:br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A Principles Approach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183152"/>
            <a:ext cx="9144000" cy="2804899"/>
          </a:xfrm>
          <a:noFill/>
        </p:spPr>
        <p:txBody>
          <a:bodyPr/>
          <a:lstStyle/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Michael A. Heroux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Scientist in Residence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Department of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415558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work management platform</a:t>
            </a:r>
          </a:p>
          <a:p>
            <a:r>
              <a:rPr lang="en-US" dirty="0"/>
              <a:t>Will Kanban work for you?</a:t>
            </a:r>
          </a:p>
          <a:p>
            <a:r>
              <a:rPr lang="en-US" dirty="0"/>
              <a:t>Something else?</a:t>
            </a:r>
          </a:p>
          <a:p>
            <a:r>
              <a:rPr lang="en-US" dirty="0"/>
              <a:t>What tools?</a:t>
            </a:r>
          </a:p>
        </p:txBody>
      </p:sp>
    </p:spTree>
    <p:extLst>
      <p:ext uri="{BB962C8B-B14F-4D97-AF65-F5344CB8AC3E}">
        <p14:creationId xmlns:p14="http://schemas.microsoft.com/office/powerpoint/2010/main" val="243821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your own GitHub pages website:</a:t>
            </a:r>
          </a:p>
          <a:p>
            <a:pPr lvl="1"/>
            <a:r>
              <a:rPr lang="en-US" dirty="0"/>
              <a:t>Start from an existing site you like:</a:t>
            </a:r>
          </a:p>
          <a:p>
            <a:pPr lvl="2"/>
            <a:r>
              <a:rPr lang="en-US" dirty="0"/>
              <a:t>Fork it</a:t>
            </a:r>
          </a:p>
          <a:p>
            <a:pPr lvl="2"/>
            <a:r>
              <a:rPr lang="en-US" dirty="0"/>
              <a:t>Rename it to github-id.github.io (example maherou.github.io)</a:t>
            </a:r>
          </a:p>
          <a:p>
            <a:pPr lvl="1"/>
            <a:r>
              <a:rPr lang="en-US" dirty="0"/>
              <a:t>Clone it (recommend using GitHub Desktop Client)</a:t>
            </a:r>
          </a:p>
          <a:p>
            <a:pPr lvl="1"/>
            <a:r>
              <a:rPr lang="en-US" dirty="0"/>
              <a:t>Edit using:</a:t>
            </a:r>
          </a:p>
          <a:p>
            <a:pPr lvl="2"/>
            <a:r>
              <a:rPr lang="en-US" dirty="0"/>
              <a:t>GitHub web-based editor (for small changes or creating a new file)</a:t>
            </a:r>
          </a:p>
          <a:p>
            <a:pPr lvl="2"/>
            <a:r>
              <a:rPr lang="en-US" dirty="0"/>
              <a:t>Atom (downloadable and integrated with GitHub Desktop Client)</a:t>
            </a:r>
          </a:p>
          <a:p>
            <a:pPr lvl="2"/>
            <a:r>
              <a:rPr lang="en-US" dirty="0"/>
              <a:t>VS Code (my new favorite Markdown editor)</a:t>
            </a:r>
          </a:p>
          <a:p>
            <a:pPr lvl="1"/>
            <a:r>
              <a:rPr lang="en-US" dirty="0"/>
              <a:t>Commit back to main GitHub repo</a:t>
            </a:r>
          </a:p>
          <a:p>
            <a:pPr lvl="1"/>
            <a:r>
              <a:rPr lang="en-US" dirty="0"/>
              <a:t>Make sure GitHub pages features are enabled for the repo in Settings</a:t>
            </a:r>
          </a:p>
          <a:p>
            <a:pPr lvl="1"/>
            <a:r>
              <a:rPr lang="en-US" dirty="0"/>
              <a:t>Wait for it to compile (automatically done using Jekyll)</a:t>
            </a:r>
          </a:p>
          <a:p>
            <a:pPr lvl="1"/>
            <a:r>
              <a:rPr lang="en-US" dirty="0"/>
              <a:t>View the site at https://github-id.github.io</a:t>
            </a:r>
          </a:p>
        </p:txBody>
      </p:sp>
    </p:spTree>
    <p:extLst>
      <p:ext uri="{BB962C8B-B14F-4D97-AF65-F5344CB8AC3E}">
        <p14:creationId xmlns:p14="http://schemas.microsoft.com/office/powerpoint/2010/main" val="1036835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2A65-E6AA-B647-AB6B-A0E41ABF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8054-B6AC-8548-84BD-CBD5A0FAA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LinkedIn account</a:t>
            </a:r>
          </a:p>
          <a:p>
            <a:r>
              <a:rPr lang="en-US" dirty="0"/>
              <a:t>Add bio, experience, interests</a:t>
            </a:r>
          </a:p>
          <a:p>
            <a:r>
              <a:rPr lang="en-US" dirty="0"/>
              <a:t>Invite people to connect (you can invite me, I will accept)</a:t>
            </a:r>
          </a:p>
          <a:p>
            <a:r>
              <a:rPr lang="en-US" dirty="0"/>
              <a:t>Consider doing skills tests, getting recommendations, …</a:t>
            </a:r>
          </a:p>
        </p:txBody>
      </p:sp>
    </p:spTree>
    <p:extLst>
      <p:ext uri="{BB962C8B-B14F-4D97-AF65-F5344CB8AC3E}">
        <p14:creationId xmlns:p14="http://schemas.microsoft.com/office/powerpoint/2010/main" val="18397184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2A65-E6AA-B647-AB6B-A0E41ABF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8054-B6AC-8548-84BD-CBD5A0FAA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 in learning how to use generative AI tools</a:t>
            </a:r>
          </a:p>
          <a:p>
            <a:r>
              <a:rPr lang="en-US" dirty="0"/>
              <a:t>Be creative, make AI your intellectual companion</a:t>
            </a:r>
          </a:p>
          <a:p>
            <a:r>
              <a:rPr lang="en-US" dirty="0"/>
              <a:t>Create a collection of advisory personas: Your personal team</a:t>
            </a:r>
          </a:p>
          <a:p>
            <a:r>
              <a:rPr lang="en-US" dirty="0"/>
              <a:t>You and AI are better than you alone</a:t>
            </a:r>
          </a:p>
        </p:txBody>
      </p:sp>
    </p:spTree>
    <p:extLst>
      <p:ext uri="{BB962C8B-B14F-4D97-AF65-F5344CB8AC3E}">
        <p14:creationId xmlns:p14="http://schemas.microsoft.com/office/powerpoint/2010/main" val="120542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408" y="407368"/>
            <a:ext cx="10058400" cy="888032"/>
          </a:xfrm>
        </p:spPr>
        <p:txBody>
          <a:bodyPr/>
          <a:lstStyle/>
          <a:p>
            <a:r>
              <a:rPr lang="en-US" b="0" dirty="0"/>
              <a:t>Time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258" y="2036956"/>
            <a:ext cx="7722220" cy="3464312"/>
          </a:xfrm>
        </p:spPr>
        <p:txBody>
          <a:bodyPr/>
          <a:lstStyle/>
          <a:p>
            <a:r>
              <a:rPr lang="en-US" b="0" dirty="0"/>
              <a:t>Commit some time to Important but not Urgent work.</a:t>
            </a:r>
          </a:p>
          <a:p>
            <a:r>
              <a:rPr lang="en-US" b="0" dirty="0"/>
              <a:t>Be done-done.</a:t>
            </a:r>
          </a:p>
          <a:p>
            <a:r>
              <a:rPr lang="en-US" b="0" dirty="0"/>
              <a:t>Leave breadcrumbs.</a:t>
            </a:r>
          </a:p>
          <a:p>
            <a:r>
              <a:rPr lang="en-US" b="0" dirty="0"/>
              <a:t>Engage in complementary multi-tasking.</a:t>
            </a:r>
          </a:p>
          <a:p>
            <a:r>
              <a:rPr lang="en-US" b="0" dirty="0"/>
              <a:t>Leave slack in your schedule.</a:t>
            </a:r>
          </a:p>
          <a:p>
            <a:r>
              <a:rPr lang="en-US" b="0" dirty="0"/>
              <a:t>Work with synergistic people.</a:t>
            </a:r>
          </a:p>
          <a:p>
            <a:endParaRPr lang="en-US" b="0" dirty="0"/>
          </a:p>
          <a:p>
            <a:r>
              <a:rPr lang="en-US" b="0" dirty="0"/>
              <a:t>How can we do this?  Consider Kanban.</a:t>
            </a:r>
          </a:p>
        </p:txBody>
      </p:sp>
    </p:spTree>
    <p:extLst>
      <p:ext uri="{BB962C8B-B14F-4D97-AF65-F5344CB8AC3E}">
        <p14:creationId xmlns:p14="http://schemas.microsoft.com/office/powerpoint/2010/main" val="137707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5E7-B7B0-7C4E-81FC-EA94271F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– Kanban Onramp</a:t>
            </a:r>
          </a:p>
        </p:txBody>
      </p:sp>
      <p:pic>
        <p:nvPicPr>
          <p:cNvPr id="7" name="Picture 6" descr="A close up of a box&#10;&#10;Description automatically generated">
            <a:extLst>
              <a:ext uri="{FF2B5EF4-FFF2-40B4-BE49-F238E27FC236}">
                <a16:creationId xmlns:a16="http://schemas.microsoft.com/office/drawing/2014/main" id="{405B9487-D1C6-0B4B-87E3-9443D006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08433" y="565760"/>
            <a:ext cx="2131399" cy="1598549"/>
          </a:xfrm>
          <a:prstGeom prst="rect">
            <a:avLst/>
          </a:prstGeom>
        </p:spPr>
      </p:pic>
      <p:pic>
        <p:nvPicPr>
          <p:cNvPr id="9" name="Picture 8" descr="A picture containing indoor, clock, table, sitting&#10;&#10;Description automatically generated">
            <a:extLst>
              <a:ext uri="{FF2B5EF4-FFF2-40B4-BE49-F238E27FC236}">
                <a16:creationId xmlns:a16="http://schemas.microsoft.com/office/drawing/2014/main" id="{8368D0A5-7328-9A4B-B0FB-FDF7A75EA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005" y="2509322"/>
            <a:ext cx="2618853" cy="1964140"/>
          </a:xfrm>
          <a:prstGeom prst="rect">
            <a:avLst/>
          </a:prstGeom>
        </p:spPr>
      </p:pic>
      <p:pic>
        <p:nvPicPr>
          <p:cNvPr id="11" name="Picture 10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D5077344-F594-E94C-BD13-704DB8B1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78492" y="2765096"/>
            <a:ext cx="2772210" cy="2079158"/>
          </a:xfrm>
          <a:prstGeom prst="rect">
            <a:avLst/>
          </a:prstGeom>
        </p:spPr>
      </p:pic>
      <p:pic>
        <p:nvPicPr>
          <p:cNvPr id="5" name="Content Placeholder 4" descr="A picture containing bench, wooden, sitting, book&#10;&#10;Description automatically generated">
            <a:extLst>
              <a:ext uri="{FF2B5EF4-FFF2-40B4-BE49-F238E27FC236}">
                <a16:creationId xmlns:a16="http://schemas.microsoft.com/office/drawing/2014/main" id="{3682E8C6-DBA9-4E45-B6EA-94BDA5781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5400000">
            <a:off x="9739095" y="4293479"/>
            <a:ext cx="2772210" cy="207915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734B976-655D-604D-A70B-E0C83E67D81A}"/>
              </a:ext>
            </a:extLst>
          </p:cNvPr>
          <p:cNvSpPr txBox="1">
            <a:spLocks/>
          </p:cNvSpPr>
          <p:nvPr/>
        </p:nvSpPr>
        <p:spPr>
          <a:xfrm>
            <a:off x="1670312" y="2014194"/>
            <a:ext cx="7772400" cy="408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Knowledge is created on the edges:</a:t>
            </a:r>
          </a:p>
          <a:p>
            <a:pPr lvl="1"/>
            <a:r>
              <a:rPr lang="en-US" dirty="0"/>
              <a:t>Conversation between you and others</a:t>
            </a:r>
          </a:p>
          <a:p>
            <a:pPr lvl="1"/>
            <a:r>
              <a:rPr lang="en-US" dirty="0"/>
              <a:t>Reading, watching, listening to resources</a:t>
            </a:r>
          </a:p>
          <a:p>
            <a:r>
              <a:rPr lang="en-US" dirty="0"/>
              <a:t>Capture ideas in real time</a:t>
            </a:r>
          </a:p>
          <a:p>
            <a:pPr lvl="1"/>
            <a:r>
              <a:rPr lang="en-US" dirty="0"/>
              <a:t>Small pocket notebook &amp; pen for “on the go”</a:t>
            </a:r>
          </a:p>
          <a:p>
            <a:pPr lvl="1"/>
            <a:r>
              <a:rPr lang="en-US" dirty="0"/>
              <a:t>Notebook for the workplace</a:t>
            </a:r>
          </a:p>
          <a:p>
            <a:pPr lvl="1"/>
            <a:r>
              <a:rPr lang="en-US" dirty="0"/>
              <a:t>Archived for looking back</a:t>
            </a:r>
          </a:p>
          <a:p>
            <a:r>
              <a:rPr lang="en-US" dirty="0"/>
              <a:t>Digital Options:</a:t>
            </a:r>
          </a:p>
          <a:p>
            <a:pPr lvl="1"/>
            <a:r>
              <a:rPr lang="en-US" dirty="0"/>
              <a:t>OneNote (Microsoft) – Great for conferences, blending images and notes</a:t>
            </a:r>
          </a:p>
          <a:p>
            <a:pPr lvl="1"/>
            <a:r>
              <a:rPr lang="en-US" dirty="0"/>
              <a:t>Evernote – Similar to OneNote</a:t>
            </a:r>
          </a:p>
          <a:p>
            <a:pPr lvl="1"/>
            <a:r>
              <a:rPr lang="en-US" dirty="0"/>
              <a:t>Simple text file – Most flexible and resilient digital option</a:t>
            </a:r>
          </a:p>
          <a:p>
            <a:r>
              <a:rPr lang="en-US" dirty="0"/>
              <a:t>Next: All these great ideas. How to manage? Kanban!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71DD4B-4313-3945-970A-771328D72C3C}"/>
              </a:ext>
            </a:extLst>
          </p:cNvPr>
          <p:cNvCxnSpPr>
            <a:cxnSpLocks/>
          </p:cNvCxnSpPr>
          <p:nvPr/>
        </p:nvCxnSpPr>
        <p:spPr>
          <a:xfrm flipV="1">
            <a:off x="5999356" y="1071701"/>
            <a:ext cx="4475502" cy="2371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4FC79F-8BAF-664B-89BA-819ED5C11A2E}"/>
              </a:ext>
            </a:extLst>
          </p:cNvPr>
          <p:cNvCxnSpPr>
            <a:cxnSpLocks/>
          </p:cNvCxnSpPr>
          <p:nvPr/>
        </p:nvCxnSpPr>
        <p:spPr>
          <a:xfrm flipV="1">
            <a:off x="4590107" y="3854043"/>
            <a:ext cx="3265898" cy="96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1E1872-3046-9545-8425-2D14A2AA36F8}"/>
              </a:ext>
            </a:extLst>
          </p:cNvPr>
          <p:cNvCxnSpPr>
            <a:cxnSpLocks/>
          </p:cNvCxnSpPr>
          <p:nvPr/>
        </p:nvCxnSpPr>
        <p:spPr>
          <a:xfrm>
            <a:off x="4335996" y="4133429"/>
            <a:ext cx="5749625" cy="843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1F1863FA-2B10-6C26-6030-2F26322CF612}"/>
              </a:ext>
            </a:extLst>
          </p:cNvPr>
          <p:cNvGrpSpPr/>
          <p:nvPr/>
        </p:nvGrpSpPr>
        <p:grpSpPr>
          <a:xfrm>
            <a:off x="8796476" y="467436"/>
            <a:ext cx="3148925" cy="4277286"/>
            <a:chOff x="8796476" y="467436"/>
            <a:chExt cx="3148925" cy="4277286"/>
          </a:xfrm>
        </p:grpSpPr>
        <p:pic>
          <p:nvPicPr>
            <p:cNvPr id="4" name="Picture 3" descr="A wrist with a smart watch&#10;&#10;Description automatically generated">
              <a:extLst>
                <a:ext uri="{FF2B5EF4-FFF2-40B4-BE49-F238E27FC236}">
                  <a16:creationId xmlns:a16="http://schemas.microsoft.com/office/drawing/2014/main" id="{90B33D33-347A-A443-9055-50DCEEAF01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5400000">
              <a:off x="10385247" y="690315"/>
              <a:ext cx="1783033" cy="1337275"/>
            </a:xfrm>
            <a:prstGeom prst="rect">
              <a:avLst/>
            </a:prstGeom>
          </p:spPr>
        </p:pic>
        <p:pic>
          <p:nvPicPr>
            <p:cNvPr id="8" name="Picture 7" descr="A logo of a company&#10;&#10;Description automatically generated">
              <a:extLst>
                <a:ext uri="{FF2B5EF4-FFF2-40B4-BE49-F238E27FC236}">
                  <a16:creationId xmlns:a16="http://schemas.microsoft.com/office/drawing/2014/main" id="{4C6EE0AA-F119-683F-9105-B3ACF65A1B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796476" y="2741184"/>
              <a:ext cx="2153804" cy="20035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53856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Kanban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524000" y="1272222"/>
            <a:ext cx="533400" cy="24447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b="0" smtClean="0"/>
              <a:pPr eaLnBrk="1" latinLnBrk="0" hangingPunct="1"/>
              <a:t>5</a:t>
            </a:fld>
            <a:endParaRPr kumimoji="0" lang="en-US" b="0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793427" y="1657409"/>
            <a:ext cx="8153400" cy="4495800"/>
          </a:xfrm>
        </p:spPr>
        <p:txBody>
          <a:bodyPr>
            <a:normAutofit/>
          </a:bodyPr>
          <a:lstStyle/>
          <a:p>
            <a:r>
              <a:rPr lang="en-US" b="0" dirty="0"/>
              <a:t>Limit number of “In Progress” tasks</a:t>
            </a:r>
          </a:p>
          <a:p>
            <a:r>
              <a:rPr lang="en-US" b="0" dirty="0"/>
              <a:t>Productivity improvement: </a:t>
            </a:r>
          </a:p>
          <a:p>
            <a:pPr lvl="1"/>
            <a:r>
              <a:rPr lang="en-US" b="0" dirty="0"/>
              <a:t>Optimize “flexibility vs swap overhead” balance. No overcommitting.</a:t>
            </a:r>
          </a:p>
          <a:p>
            <a:pPr lvl="1"/>
            <a:r>
              <a:rPr lang="en-US" b="0" dirty="0"/>
              <a:t>Productivity weakness exposed as bottleneck.  Team must identify and fix the bottleneck.</a:t>
            </a:r>
          </a:p>
          <a:p>
            <a:pPr lvl="1"/>
            <a:r>
              <a:rPr lang="en-US" b="0" dirty="0"/>
              <a:t>Effective in R&amp;D setting.  Avoids a deadline-</a:t>
            </a:r>
            <a:br>
              <a:rPr lang="en-US" b="0" dirty="0"/>
            </a:br>
            <a:r>
              <a:rPr lang="en-US" b="0" dirty="0"/>
              <a:t>based approach.  Deadlines are dealt with in a </a:t>
            </a:r>
            <a:br>
              <a:rPr lang="en-US" b="0" dirty="0"/>
            </a:br>
            <a:r>
              <a:rPr lang="en-US" b="0" dirty="0"/>
              <a:t>different way.</a:t>
            </a:r>
          </a:p>
          <a:p>
            <a:r>
              <a:rPr lang="en-US" b="0" dirty="0"/>
              <a:t>Provides a board for viewing and managing issues</a:t>
            </a:r>
          </a:p>
          <a:p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 rot="20146859">
            <a:off x="9181398" y="4062382"/>
            <a:ext cx="1266374" cy="9541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mic Sans MS"/>
                <a:cs typeface="Comic Sans MS"/>
              </a:rPr>
              <a:t>Task: Have Eureka moment by Tuesday.</a:t>
            </a:r>
          </a:p>
        </p:txBody>
      </p:sp>
    </p:spTree>
    <p:extLst>
      <p:ext uri="{BB962C8B-B14F-4D97-AF65-F5344CB8AC3E}">
        <p14:creationId xmlns:p14="http://schemas.microsoft.com/office/powerpoint/2010/main" val="302527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2629"/>
            <a:ext cx="10058400" cy="1371600"/>
          </a:xfrm>
        </p:spPr>
        <p:txBody>
          <a:bodyPr/>
          <a:lstStyle/>
          <a:p>
            <a:r>
              <a:rPr lang="en-US" b="0" dirty="0"/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52601" y="1203960"/>
          <a:ext cx="8767119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Trim</a:t>
                      </a:r>
                      <a:r>
                        <a:rPr lang="en-US" baseline="0" dirty="0"/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Source for other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Task</a:t>
                      </a:r>
                      <a:r>
                        <a:rPr lang="en-US" baseline="0" dirty="0"/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Typically comes from backlog.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Task you are working on </a:t>
                      </a:r>
                      <a:r>
                        <a:rPr lang="en-US" i="1" dirty="0"/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i="0" dirty="0"/>
                        <a:t>The</a:t>
                      </a:r>
                      <a:r>
                        <a:rPr lang="en-US" b="1" i="0" baseline="0" dirty="0"/>
                        <a:t> only </a:t>
                      </a:r>
                      <a:r>
                        <a:rPr lang="en-US" b="1" i="0" dirty="0"/>
                        <a:t>Kanban rule: Can have only so many “I</a:t>
                      </a:r>
                      <a:r>
                        <a:rPr lang="en-US" b="1" i="0" baseline="0" dirty="0"/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i="0" baseline="0" dirty="0"/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i="0" baseline="0" dirty="0"/>
                        <a:t>Key: Work is </a:t>
                      </a:r>
                      <a:r>
                        <a:rPr lang="en-US" b="1" i="1" baseline="0" dirty="0"/>
                        <a:t>pulled</a:t>
                      </a:r>
                      <a:r>
                        <a:rPr lang="en-US" b="1" i="0" baseline="0" dirty="0"/>
                        <a:t>. You are in charge!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Record of your life</a:t>
                      </a:r>
                      <a:r>
                        <a:rPr lang="en-US" baseline="0" dirty="0"/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Rate of completion is your “velocity”.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1752600" y="4906182"/>
            <a:ext cx="8915400" cy="16980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/>
              <a:t>Notes:</a:t>
            </a:r>
          </a:p>
          <a:p>
            <a:r>
              <a:rPr lang="en-US" b="0" kern="0" dirty="0"/>
              <a:t>Ready column is not strictly required.</a:t>
            </a:r>
          </a:p>
          <a:p>
            <a:r>
              <a:rPr lang="en-US" b="0" kern="0" dirty="0"/>
              <a:t>Other common column: In Review</a:t>
            </a:r>
          </a:p>
          <a:p>
            <a:r>
              <a:rPr lang="en-US" b="0" kern="0" dirty="0"/>
              <a:t>Can be creative with columns: </a:t>
            </a:r>
          </a:p>
          <a:p>
            <a:pPr lvl="1"/>
            <a:r>
              <a:rPr lang="en-US" b="0" kern="0" dirty="0"/>
              <a:t>Waiting on Advisor Confirmation.</a:t>
            </a:r>
          </a:p>
          <a:p>
            <a:pPr lvl="1"/>
            <a:endParaRPr lang="en-US" b="0" kern="0" dirty="0"/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57329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87" y="304800"/>
            <a:ext cx="10058400" cy="1371600"/>
          </a:xfrm>
        </p:spPr>
        <p:txBody>
          <a:bodyPr/>
          <a:lstStyle/>
          <a:p>
            <a:r>
              <a:rPr lang="en-US" b="0" dirty="0"/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295400"/>
            <a:ext cx="7772400" cy="4572000"/>
          </a:xfrm>
        </p:spPr>
        <p:txBody>
          <a:bodyPr/>
          <a:lstStyle/>
          <a:p>
            <a:r>
              <a:rPr lang="en-US" b="0" dirty="0"/>
              <a:t>Personal Kanban: Kanban applied to one person.</a:t>
            </a:r>
          </a:p>
          <a:p>
            <a:pPr lvl="1"/>
            <a:r>
              <a:rPr lang="en-US" b="0" dirty="0"/>
              <a:t>Apply Kanban principles to your life.</a:t>
            </a:r>
          </a:p>
          <a:p>
            <a:pPr lvl="1"/>
            <a:r>
              <a:rPr lang="en-US" b="0" dirty="0"/>
              <a:t>Fully adaptable.</a:t>
            </a:r>
          </a:p>
          <a:p>
            <a:endParaRPr lang="en-US" b="0" dirty="0"/>
          </a:p>
          <a:p>
            <a:r>
              <a:rPr lang="en-US" b="0" dirty="0"/>
              <a:t>Personal Kanban: Commercial book/website.</a:t>
            </a:r>
          </a:p>
          <a:p>
            <a:pPr lvl="1"/>
            <a:r>
              <a:rPr lang="en-US" b="0" dirty="0"/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646" y="3488581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0411" y="6228760"/>
            <a:ext cx="3192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http://www.personalkanban.com</a:t>
            </a:r>
          </a:p>
        </p:txBody>
      </p:sp>
    </p:spTree>
    <p:extLst>
      <p:ext uri="{BB962C8B-B14F-4D97-AF65-F5344CB8AC3E}">
        <p14:creationId xmlns:p14="http://schemas.microsoft.com/office/powerpoint/2010/main" val="179967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Wall, whiteboard, blackboard: Basic approach.</a:t>
            </a:r>
          </a:p>
          <a:p>
            <a:r>
              <a:rPr lang="en-US" b="0" dirty="0"/>
              <a:t>Software, cloud-based:</a:t>
            </a:r>
          </a:p>
          <a:p>
            <a:pPr lvl="1"/>
            <a:r>
              <a:rPr lang="en-US" b="0" dirty="0"/>
              <a:t>Trello, JIRA, GitHub Issues.</a:t>
            </a:r>
          </a:p>
          <a:p>
            <a:pPr lvl="1"/>
            <a:r>
              <a:rPr lang="en-US" b="0" dirty="0"/>
              <a:t>Many more.</a:t>
            </a:r>
          </a:p>
          <a:p>
            <a:r>
              <a:rPr lang="en-US" b="0" dirty="0"/>
              <a:t>I use Trello (browser, iPhone, iPad).</a:t>
            </a:r>
          </a:p>
          <a:p>
            <a:pPr lvl="1"/>
            <a:r>
              <a:rPr lang="en-US" b="0" dirty="0"/>
              <a:t>Can add, view, update, anytime, anywhere.</a:t>
            </a:r>
          </a:p>
          <a:p>
            <a:pPr lvl="1"/>
            <a:r>
              <a:rPr lang="en-US" b="0" dirty="0">
                <a:hlinkClick r:id="rId2"/>
              </a:rPr>
              <a:t>https://trello.com/b/04MQXyLo/personal-work-tasks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1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Personal question.</a:t>
            </a:r>
          </a:p>
          <a:p>
            <a:r>
              <a:rPr lang="en-US" b="0" dirty="0"/>
              <a:t>Approach: Start with a realistic list of what you are working on right now.  See how it goes.</a:t>
            </a:r>
          </a:p>
          <a:p>
            <a:r>
              <a:rPr lang="en-US" b="0" dirty="0"/>
              <a:t>Use a freeway traffic analogy:</a:t>
            </a:r>
          </a:p>
          <a:p>
            <a:pPr lvl="1"/>
            <a:r>
              <a:rPr lang="en-US" b="0" dirty="0"/>
              <a:t>Does traffic flow best when fully packed?  No.</a:t>
            </a:r>
          </a:p>
          <a:p>
            <a:pPr lvl="1"/>
            <a:r>
              <a:rPr lang="en-US" b="0" dirty="0"/>
              <a:t>Same thing with your effectiveness.</a:t>
            </a:r>
          </a:p>
          <a:p>
            <a:r>
              <a:rPr lang="en-US" b="0" dirty="0"/>
              <a:t>Spend time consulting board regularly.</a:t>
            </a:r>
          </a:p>
          <a:p>
            <a:pPr lvl="1"/>
            <a:r>
              <a:rPr lang="en-US" b="0" dirty="0"/>
              <a:t>Brings focus.</a:t>
            </a:r>
          </a:p>
          <a:p>
            <a:pPr lvl="1"/>
            <a:r>
              <a:rPr lang="en-US" b="0" dirty="0"/>
              <a:t>Enables reflection, retrospection.</a:t>
            </a:r>
          </a:p>
          <a:p>
            <a:r>
              <a:rPr lang="en-US" b="0" dirty="0"/>
              <a:t>Use slack time effectively.</a:t>
            </a:r>
          </a:p>
        </p:txBody>
      </p:sp>
    </p:spTree>
    <p:extLst>
      <p:ext uri="{BB962C8B-B14F-4D97-AF65-F5344CB8AC3E}">
        <p14:creationId xmlns:p14="http://schemas.microsoft.com/office/powerpoint/2010/main" val="2521340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3524"/>
      </a:dk2>
      <a:lt2>
        <a:srgbClr val="E4E2E8"/>
      </a:lt2>
      <a:accent1>
        <a:srgbClr val="8DAC43"/>
      </a:accent1>
      <a:accent2>
        <a:srgbClr val="AD9F39"/>
      </a:accent2>
      <a:accent3>
        <a:srgbClr val="C3844D"/>
      </a:accent3>
      <a:accent4>
        <a:srgbClr val="B1403B"/>
      </a:accent4>
      <a:accent5>
        <a:srgbClr val="C34D78"/>
      </a:accent5>
      <a:accent6>
        <a:srgbClr val="B13B98"/>
      </a:accent6>
      <a:hlink>
        <a:srgbClr val="8C70CF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1355</Words>
  <Application>Microsoft Macintosh PowerPoint</Application>
  <PresentationFormat>Widescreen</PresentationFormat>
  <Paragraphs>189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Comic Sans MS</vt:lpstr>
      <vt:lpstr>Garamond</vt:lpstr>
      <vt:lpstr>Helvetica</vt:lpstr>
      <vt:lpstr>Times New Roman</vt:lpstr>
      <vt:lpstr>SavonVTI</vt:lpstr>
      <vt:lpstr>A Better Professional You</vt:lpstr>
      <vt:lpstr>Some Thoughts on Time Management A Principles Approach</vt:lpstr>
      <vt:lpstr>Time Multipliers</vt:lpstr>
      <vt:lpstr>Notebook – Kanban Onramp</vt:lpstr>
      <vt:lpstr>Kanban principles</vt:lpstr>
      <vt:lpstr>Basic Kanban</vt:lpstr>
      <vt:lpstr>Personal Kanban</vt:lpstr>
      <vt:lpstr>Kanban Tools</vt:lpstr>
      <vt:lpstr>Big Question: How many tasks?</vt:lpstr>
      <vt:lpstr>Time Multipliers</vt:lpstr>
      <vt:lpstr>Importance of “In Progress” Concept for you</vt:lpstr>
      <vt:lpstr>(Personal) Productivity++ Initiative Ask: Is My Work _______ ?</vt:lpstr>
      <vt:lpstr>Complementary Multi-tasking.</vt:lpstr>
      <vt:lpstr>Your Digital Presence</vt:lpstr>
      <vt:lpstr>Digital Platforms for Communication</vt:lpstr>
      <vt:lpstr>LinkedIn</vt:lpstr>
      <vt:lpstr>GitHub</vt:lpstr>
      <vt:lpstr>High points</vt:lpstr>
      <vt:lpstr>Challenge One</vt:lpstr>
      <vt:lpstr>Challenge Two</vt:lpstr>
      <vt:lpstr>Challenge Three</vt:lpstr>
      <vt:lpstr>Challenge Four</vt:lpstr>
      <vt:lpstr>Challenge Five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Professional You</dc:title>
  <dc:creator>Heroux, Michael A</dc:creator>
  <cp:lastModifiedBy>Heroux, Mike</cp:lastModifiedBy>
  <cp:revision>15</cp:revision>
  <cp:lastPrinted>2019-09-13T18:58:27Z</cp:lastPrinted>
  <dcterms:created xsi:type="dcterms:W3CDTF">2019-09-13T18:36:29Z</dcterms:created>
  <dcterms:modified xsi:type="dcterms:W3CDTF">2023-09-15T18:55:38Z</dcterms:modified>
</cp:coreProperties>
</file>